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79"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7" r:id="rId16"/>
    <p:sldId id="278" r:id="rId17"/>
    <p:sldId id="275" r:id="rId18"/>
    <p:sldId id="271" r:id="rId19"/>
    <p:sldId id="272" r:id="rId20"/>
    <p:sldId id="273"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29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4F1552-4966-48A8-8593-616FB86C5780}" type="datetimeFigureOut">
              <a:rPr lang="en-US" smtClean="0"/>
              <a:pPr/>
              <a:t>9/3/2024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ABBEE6-756C-4EAF-A91C-83159C1272A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4ABBEE6-756C-4EAF-A91C-83159C1272AD}"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9/3/2024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9/3/2024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9/3/2024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9/3/2024</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9/3/2024</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9/3/2024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9/3/2024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Existentialism</a:t>
            </a:r>
            <a:endParaRPr lang="en-US" dirty="0"/>
          </a:p>
        </p:txBody>
      </p:sp>
      <p:sp>
        <p:nvSpPr>
          <p:cNvPr id="3" name="Subtitle 2"/>
          <p:cNvSpPr>
            <a:spLocks noGrp="1"/>
          </p:cNvSpPr>
          <p:nvPr>
            <p:ph type="subTitle" idx="1"/>
          </p:nvPr>
        </p:nvSpPr>
        <p:spPr/>
        <p:txBody>
          <a:bodyPr>
            <a:normAutofit fontScale="77500" lnSpcReduction="20000"/>
          </a:bodyPr>
          <a:lstStyle/>
          <a:p>
            <a:r>
              <a:rPr lang="en-GB" dirty="0" smtClean="0"/>
              <a:t>Dr. A. John </a:t>
            </a:r>
            <a:r>
              <a:rPr lang="en-GB" dirty="0" err="1" smtClean="0"/>
              <a:t>Balaiah</a:t>
            </a:r>
            <a:endParaRPr lang="en-GB" dirty="0" smtClean="0"/>
          </a:p>
          <a:p>
            <a:r>
              <a:rPr lang="en-GB" dirty="0" smtClean="0"/>
              <a:t>Head, Department of Counselling Psychology</a:t>
            </a:r>
            <a:endParaRPr lang="en-US" dirty="0"/>
          </a:p>
        </p:txBody>
      </p:sp>
      <p:pic>
        <p:nvPicPr>
          <p:cNvPr id="1026" name="Picture 2" descr="C:\Users\ADMIN\Downloads\1_d2ELdzOn3DC_vTLJTDYq9g.jpg"/>
          <p:cNvPicPr>
            <a:picLocks noChangeAspect="1" noChangeArrowheads="1"/>
          </p:cNvPicPr>
          <p:nvPr/>
        </p:nvPicPr>
        <p:blipFill>
          <a:blip r:embed="rId2" cstate="print"/>
          <a:srcRect/>
          <a:stretch>
            <a:fillRect/>
          </a:stretch>
        </p:blipFill>
        <p:spPr bwMode="auto">
          <a:xfrm>
            <a:off x="1295400" y="838200"/>
            <a:ext cx="5105400" cy="38100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Freedom and Responsibility </a:t>
            </a:r>
            <a:endParaRPr lang="en-US" dirty="0"/>
          </a:p>
        </p:txBody>
      </p:sp>
      <p:sp>
        <p:nvSpPr>
          <p:cNvPr id="3" name="Content Placeholder 2"/>
          <p:cNvSpPr>
            <a:spLocks noGrp="1"/>
          </p:cNvSpPr>
          <p:nvPr>
            <p:ph sz="quarter" idx="1"/>
          </p:nvPr>
        </p:nvSpPr>
        <p:spPr/>
        <p:txBody>
          <a:bodyPr>
            <a:normAutofit fontScale="62500" lnSpcReduction="20000"/>
          </a:bodyPr>
          <a:lstStyle/>
          <a:p>
            <a:r>
              <a:rPr lang="en-US" dirty="0" smtClean="0"/>
              <a:t>(I am brought up this way. </a:t>
            </a:r>
          </a:p>
          <a:p>
            <a:r>
              <a:rPr lang="en-GB" dirty="0" smtClean="0"/>
              <a:t>Makes excuses Jean –Paul Sartre</a:t>
            </a:r>
          </a:p>
          <a:p>
            <a:r>
              <a:rPr lang="en-GB" dirty="0" smtClean="0"/>
              <a:t>Inathenticity of not accepting personal responsibility </a:t>
            </a:r>
          </a:p>
          <a:p>
            <a:r>
              <a:rPr lang="en-GB" dirty="0" smtClean="0"/>
              <a:t>Bad Faith-I am this way. I brought in a poor background. Alcoholic family</a:t>
            </a:r>
            <a:endParaRPr lang="en-US" dirty="0" smtClean="0"/>
          </a:p>
          <a:p>
            <a:r>
              <a:rPr lang="en-GB" dirty="0" smtClean="0"/>
              <a:t>To exist is never to choose excuses </a:t>
            </a:r>
          </a:p>
          <a:p>
            <a:r>
              <a:rPr lang="en-GB" dirty="0" smtClean="0"/>
              <a:t>People are condemned to freedom. Calls for commitment</a:t>
            </a:r>
          </a:p>
          <a:p>
            <a:r>
              <a:rPr lang="en-GB" dirty="0" smtClean="0"/>
              <a:t>We experience guilt when we are not responsible </a:t>
            </a:r>
          </a:p>
          <a:p>
            <a:r>
              <a:rPr lang="en-GB" dirty="0" smtClean="0"/>
              <a:t>Being free and being human goes hand in hand </a:t>
            </a:r>
          </a:p>
          <a:p>
            <a:r>
              <a:rPr lang="en-GB" dirty="0" smtClean="0"/>
              <a:t>VF- Statue of Liberty on the East Coast be supplemented with the responsibility on the West Coast</a:t>
            </a:r>
          </a:p>
          <a:p>
            <a:r>
              <a:rPr lang="en-US" dirty="0" smtClean="0"/>
              <a:t>Freedom is bound by certain conditions)</a:t>
            </a:r>
          </a:p>
          <a:p>
            <a:r>
              <a:rPr lang="en-GB" dirty="0" smtClean="0"/>
              <a:t>No blame game </a:t>
            </a:r>
          </a:p>
          <a:p>
            <a:r>
              <a:rPr lang="en-GB" dirty="0" smtClean="0"/>
              <a:t>Teach clients of their freedom  &amp; Responsibility otherwise they will neurotically dependent on the therapist </a:t>
            </a:r>
          </a:p>
          <a:p>
            <a:r>
              <a:rPr lang="en-GB" dirty="0" smtClean="0"/>
              <a:t>Helping them to change from old patterns to New patterns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3. Striving for Identity and Relationship to others </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The courage to be: Core self, no self and no substance ( Greatest fears of the clients)</a:t>
            </a:r>
          </a:p>
          <a:p>
            <a:r>
              <a:rPr lang="en-US" dirty="0" smtClean="0"/>
              <a:t>Aloneness: Separation- we alone can give a sense of meaning to us. Relationship with self and then relationship with others </a:t>
            </a:r>
          </a:p>
          <a:p>
            <a:r>
              <a:rPr lang="en-US" dirty="0" smtClean="0"/>
              <a:t>It is a paradox – Alone and  Related</a:t>
            </a:r>
          </a:p>
          <a:p>
            <a:r>
              <a:rPr lang="en-US" dirty="0" smtClean="0"/>
              <a:t>Relatedness: We want to be significant in other’s world </a:t>
            </a:r>
          </a:p>
          <a:p>
            <a:r>
              <a:rPr lang="en-US" dirty="0" smtClean="0"/>
              <a:t>Relationship with on fulfillment not on deprivation Rather than searching within ourselves, we search outside. Strangers to ourselves.</a:t>
            </a:r>
          </a:p>
          <a:p>
            <a:r>
              <a:rPr lang="en-US" dirty="0" smtClean="0"/>
              <a:t>Struggling with identity- Identity developed in childhood. We are trapped in the doing mode to avoid the experience of being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 The search for meaning</a:t>
            </a:r>
            <a:endParaRPr lang="en-US" dirty="0"/>
          </a:p>
        </p:txBody>
      </p:sp>
      <p:sp>
        <p:nvSpPr>
          <p:cNvPr id="3" name="Content Placeholder 2"/>
          <p:cNvSpPr>
            <a:spLocks noGrp="1"/>
          </p:cNvSpPr>
          <p:nvPr>
            <p:ph sz="quarter" idx="1"/>
          </p:nvPr>
        </p:nvSpPr>
        <p:spPr/>
        <p:txBody>
          <a:bodyPr>
            <a:normAutofit fontScale="62500" lnSpcReduction="20000"/>
          </a:bodyPr>
          <a:lstStyle/>
          <a:p>
            <a:r>
              <a:rPr lang="en-GB" dirty="0" smtClean="0"/>
              <a:t>Do you like the direction of your life?</a:t>
            </a:r>
          </a:p>
          <a:p>
            <a:r>
              <a:rPr lang="en-GB" dirty="0" smtClean="0"/>
              <a:t>Why am I here?</a:t>
            </a:r>
          </a:p>
          <a:p>
            <a:r>
              <a:rPr lang="en-GB" dirty="0" smtClean="0"/>
              <a:t>What do I want from life?</a:t>
            </a:r>
          </a:p>
          <a:p>
            <a:r>
              <a:rPr lang="en-GB" i="1" dirty="0" smtClean="0"/>
              <a:t>Problem of discarding old values- </a:t>
            </a:r>
            <a:r>
              <a:rPr lang="en-GB" dirty="0" smtClean="0"/>
              <a:t>Substitutions/ Replacements ( Boat without a rudder)</a:t>
            </a:r>
          </a:p>
          <a:p>
            <a:r>
              <a:rPr lang="en-GB" dirty="0" smtClean="0"/>
              <a:t>Create a value system based on a way of being in consistent with the way of living </a:t>
            </a:r>
          </a:p>
          <a:p>
            <a:r>
              <a:rPr lang="en-GB" i="1" dirty="0" smtClean="0"/>
              <a:t>Meaninglessness: </a:t>
            </a:r>
            <a:r>
              <a:rPr lang="en-GB" dirty="0" smtClean="0"/>
              <a:t>Is there any point of struggling since I am a mortal </a:t>
            </a:r>
          </a:p>
          <a:p>
            <a:r>
              <a:rPr lang="en-GB" dirty="0" smtClean="0"/>
              <a:t>Page in a book quickly turned . Existential vacuum</a:t>
            </a:r>
          </a:p>
          <a:p>
            <a:r>
              <a:rPr lang="en-GB" dirty="0" smtClean="0"/>
              <a:t>Therapy takes up meaningful way of living</a:t>
            </a:r>
          </a:p>
          <a:p>
            <a:r>
              <a:rPr lang="en-GB" dirty="0" smtClean="0"/>
              <a:t>Existential guilt – Sense of incompleteness # neurotic guilt </a:t>
            </a:r>
          </a:p>
          <a:p>
            <a:r>
              <a:rPr lang="en-GB" dirty="0" smtClean="0"/>
              <a:t>Creating New Meaning: Even in suffering. But meaning is not something that we can directly search for . Like pleasure , meaning must be pursued obliquely</a:t>
            </a:r>
          </a:p>
          <a:p>
            <a:r>
              <a:rPr lang="en-GB" dirty="0" smtClean="0"/>
              <a:t>By product of engagement </a:t>
            </a:r>
          </a:p>
          <a:p>
            <a:endParaRPr lang="en-GB" i="1" dirty="0" smtClean="0"/>
          </a:p>
          <a:p>
            <a:endParaRPr lang="en-US"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5.Anxiety as a condition of living</a:t>
            </a:r>
            <a:endParaRPr lang="en-US" dirty="0"/>
          </a:p>
        </p:txBody>
      </p:sp>
      <p:sp>
        <p:nvSpPr>
          <p:cNvPr id="3" name="Content Placeholder 2"/>
          <p:cNvSpPr>
            <a:spLocks noGrp="1"/>
          </p:cNvSpPr>
          <p:nvPr>
            <p:ph sz="quarter" idx="1"/>
          </p:nvPr>
        </p:nvSpPr>
        <p:spPr/>
        <p:txBody>
          <a:bodyPr>
            <a:normAutofit fontScale="77500" lnSpcReduction="20000"/>
          </a:bodyPr>
          <a:lstStyle/>
          <a:p>
            <a:r>
              <a:rPr lang="en-GB" dirty="0" smtClean="0"/>
              <a:t>Normal and Neurotic anxiety</a:t>
            </a:r>
          </a:p>
          <a:p>
            <a:r>
              <a:rPr lang="en-GB" dirty="0" smtClean="0"/>
              <a:t>Anxiety as a potential source of growth</a:t>
            </a:r>
          </a:p>
          <a:p>
            <a:r>
              <a:rPr lang="en-GB" dirty="0" smtClean="0"/>
              <a:t>Used as a motivation – proportionate to the event </a:t>
            </a:r>
          </a:p>
          <a:p>
            <a:r>
              <a:rPr lang="en-GB" dirty="0" smtClean="0"/>
              <a:t>Neurotic- out of proportion and it tends to immobilize people </a:t>
            </a:r>
          </a:p>
          <a:p>
            <a:r>
              <a:rPr lang="en-GB" dirty="0" smtClean="0"/>
              <a:t>Opening up new choices is an invitation to anxiety</a:t>
            </a:r>
          </a:p>
          <a:p>
            <a:r>
              <a:rPr lang="en-GB" dirty="0" smtClean="0"/>
              <a:t>Paradoxes of existence such as life and death, success and failure , freedom and necessity and certainty and doubt </a:t>
            </a:r>
          </a:p>
          <a:p>
            <a:r>
              <a:rPr lang="en-GB" dirty="0" smtClean="0"/>
              <a:t>Existential anxiety is like viewing life as an adventure (</a:t>
            </a:r>
            <a:r>
              <a:rPr lang="en-GB" dirty="0" err="1" smtClean="0"/>
              <a:t>Soren</a:t>
            </a:r>
            <a:r>
              <a:rPr lang="en-GB" dirty="0" smtClean="0"/>
              <a:t> Kierkegaard)</a:t>
            </a:r>
          </a:p>
          <a:p>
            <a:r>
              <a:rPr lang="en-GB" dirty="0" smtClean="0"/>
              <a:t>Too  little anxiety , motivation for change is low</a:t>
            </a:r>
          </a:p>
          <a:p>
            <a:r>
              <a:rPr lang="en-GB" dirty="0" smtClean="0"/>
              <a:t>Building new life style will be met with anxiety , but eventually anxiety will diminish with newer ways of being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6.Awareness of death and nonbeing </a:t>
            </a:r>
            <a:endParaRPr lang="en-US" dirty="0"/>
          </a:p>
        </p:txBody>
      </p:sp>
      <p:sp>
        <p:nvSpPr>
          <p:cNvPr id="3" name="Content Placeholder 2"/>
          <p:cNvSpPr>
            <a:spLocks noGrp="1"/>
          </p:cNvSpPr>
          <p:nvPr>
            <p:ph sz="quarter" idx="1"/>
          </p:nvPr>
        </p:nvSpPr>
        <p:spPr>
          <a:xfrm>
            <a:off x="0" y="1600200"/>
            <a:ext cx="9144000" cy="4953000"/>
          </a:xfrm>
        </p:spPr>
        <p:txBody>
          <a:bodyPr>
            <a:normAutofit fontScale="32500" lnSpcReduction="20000"/>
          </a:bodyPr>
          <a:lstStyle/>
          <a:p>
            <a:endParaRPr lang="en-GB" sz="5500" dirty="0" smtClean="0"/>
          </a:p>
          <a:p>
            <a:r>
              <a:rPr lang="en-GB" sz="5500" dirty="0" smtClean="0"/>
              <a:t>Does not view death negatively but as a basic human condition gives significance to living </a:t>
            </a:r>
          </a:p>
          <a:p>
            <a:r>
              <a:rPr lang="en-GB" sz="5500" dirty="0" smtClean="0"/>
              <a:t>Reality of the future and the inevitability of death</a:t>
            </a:r>
          </a:p>
          <a:p>
            <a:endParaRPr lang="en-GB" sz="5500" dirty="0" smtClean="0"/>
          </a:p>
          <a:p>
            <a:r>
              <a:rPr lang="en-GB" sz="5500" dirty="0" smtClean="0"/>
              <a:t>If you think about death, then think the significance of life</a:t>
            </a:r>
          </a:p>
          <a:p>
            <a:r>
              <a:rPr lang="en-GB" sz="5500" dirty="0" smtClean="0"/>
              <a:t> </a:t>
            </a:r>
          </a:p>
          <a:p>
            <a:r>
              <a:rPr lang="en-GB" sz="5500" dirty="0" smtClean="0"/>
              <a:t>When we defend against the reality of death, life becomes insipid and meaningless.</a:t>
            </a:r>
          </a:p>
          <a:p>
            <a:r>
              <a:rPr lang="en-GB" sz="5500" dirty="0" smtClean="0"/>
              <a:t>So complete the project when you are mortals</a:t>
            </a:r>
          </a:p>
          <a:p>
            <a:r>
              <a:rPr lang="en-GB" sz="5500" dirty="0" smtClean="0"/>
              <a:t>Death is the source of zest for life and creativity. Death and life are independent, though physical death destroys , the idea of death saves us ( </a:t>
            </a:r>
            <a:r>
              <a:rPr lang="en-GB" sz="5500" dirty="0" err="1" smtClean="0"/>
              <a:t>Yalom</a:t>
            </a:r>
            <a:r>
              <a:rPr lang="en-GB" sz="5500" dirty="0" smtClean="0"/>
              <a:t>)</a:t>
            </a:r>
          </a:p>
          <a:p>
            <a:r>
              <a:rPr lang="en-GB" sz="5500" dirty="0" smtClean="0"/>
              <a:t>Psychotherapy: Death has a major role to play. Transformation from stale mode to authentic mode </a:t>
            </a:r>
          </a:p>
          <a:p>
            <a:r>
              <a:rPr lang="en-GB" sz="5500" dirty="0" smtClean="0"/>
              <a:t>Without fear of nonbeing, clients can develop a healthy awareness of death and to evaluate how well they are living</a:t>
            </a:r>
          </a:p>
          <a:p>
            <a:r>
              <a:rPr lang="en-GB" sz="5500" dirty="0" smtClean="0"/>
              <a:t>Those who fear death, also fear life as though they are saying, “ I fear death because I have never really lived”</a:t>
            </a:r>
            <a:endParaRPr lang="en-US" sz="55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Initial Assessment (Ruth)</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r>
              <a:rPr lang="en-US" dirty="0" smtClean="0"/>
              <a:t>Good candidate for ET. </a:t>
            </a:r>
          </a:p>
          <a:p>
            <a:r>
              <a:rPr lang="en-US" dirty="0" smtClean="0"/>
              <a:t>Question the meaning of life and to challenge some of her comfortable, but dull patterns. Developmental Crisis</a:t>
            </a:r>
          </a:p>
          <a:p>
            <a:r>
              <a:rPr lang="en-US" dirty="0" smtClean="0"/>
              <a:t>Children leaving the home. Choices are open but anxiety increases. </a:t>
            </a:r>
          </a:p>
          <a:p>
            <a:r>
              <a:rPr lang="en-US" dirty="0" smtClean="0"/>
              <a:t>How well am I living my life? (Wife and mother).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r>
              <a:rPr lang="en-US" dirty="0" smtClean="0"/>
              <a:t>Strengths</a:t>
            </a:r>
          </a:p>
          <a:p>
            <a:r>
              <a:rPr lang="en-US" dirty="0" smtClean="0"/>
              <a:t>Willingness to ask questions. Religion, Motherhood, motivation to change her life</a:t>
            </a:r>
          </a:p>
          <a:p>
            <a:r>
              <a:rPr lang="en-US" dirty="0" smtClean="0"/>
              <a:t>Therapeutic Relationship. Not abandoning even if she makes mistakes. Even if displeased. Not her father. Therapy is not something I do. No passive client. Dialogue in the deepest and the most genuine sense. Partners travelling. Neither knows where we are ending. Subjective viewpoint and let her know of my personal reactions. Who am I? Who have I been? Who can I become? Where am I going? </a:t>
            </a:r>
          </a:p>
          <a:p>
            <a:r>
              <a:rPr lang="en-US" dirty="0" err="1" smtClean="0"/>
              <a:t>Deempahasis</a:t>
            </a:r>
            <a:r>
              <a:rPr lang="en-US" dirty="0" smtClean="0"/>
              <a:t> techniques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Goals of therapy</a:t>
            </a:r>
            <a:endParaRPr lang="en-US" dirty="0"/>
          </a:p>
        </p:txBody>
      </p:sp>
      <p:sp>
        <p:nvSpPr>
          <p:cNvPr id="3" name="Content Placeholder 2"/>
          <p:cNvSpPr>
            <a:spLocks noGrp="1"/>
          </p:cNvSpPr>
          <p:nvPr>
            <p:ph sz="quarter" idx="1"/>
          </p:nvPr>
        </p:nvSpPr>
        <p:spPr/>
        <p:txBody>
          <a:bodyPr>
            <a:normAutofit fontScale="85000" lnSpcReduction="20000"/>
          </a:bodyPr>
          <a:lstStyle/>
          <a:p>
            <a:pPr lvl="0"/>
            <a:r>
              <a:rPr lang="en-US" dirty="0" smtClean="0"/>
              <a:t>Establishing a therapeutic relationship</a:t>
            </a:r>
          </a:p>
          <a:p>
            <a:pPr lvl="0"/>
            <a:r>
              <a:rPr lang="en-US" dirty="0" smtClean="0"/>
              <a:t>Identifying the problem and setting the therapeutic goal</a:t>
            </a:r>
          </a:p>
          <a:p>
            <a:pPr lvl="0"/>
            <a:r>
              <a:rPr lang="en-US" dirty="0" smtClean="0"/>
              <a:t>Analyzing the existential source of the symptoms</a:t>
            </a:r>
          </a:p>
          <a:p>
            <a:pPr lvl="0"/>
            <a:r>
              <a:rPr lang="en-US" dirty="0" smtClean="0"/>
              <a:t>Reconstruction of the self</a:t>
            </a:r>
          </a:p>
          <a:p>
            <a:pPr lvl="0"/>
            <a:r>
              <a:rPr lang="en-US" dirty="0" smtClean="0"/>
              <a:t>Manifesting and authentic existence</a:t>
            </a:r>
          </a:p>
          <a:p>
            <a:pPr lvl="0"/>
            <a:r>
              <a:rPr lang="en-US" dirty="0" smtClean="0"/>
              <a:t>Not to cure of disorders but to bring them out of victim stance.</a:t>
            </a:r>
          </a:p>
          <a:p>
            <a:pPr lvl="0"/>
            <a:r>
              <a:rPr lang="en-US" dirty="0" smtClean="0"/>
              <a:t>Rigid way of existence. Existence is limited</a:t>
            </a:r>
          </a:p>
          <a:p>
            <a:pPr lvl="0"/>
            <a:r>
              <a:rPr lang="en-US" dirty="0" smtClean="0"/>
              <a:t>To discover the freedom that she possesses</a:t>
            </a:r>
          </a:p>
          <a:p>
            <a:pPr lvl="0"/>
            <a:r>
              <a:rPr lang="en-US" dirty="0" smtClean="0"/>
              <a:t>Help her to take steps towards liberation</a:t>
            </a:r>
          </a:p>
          <a:p>
            <a:pPr lvl="0"/>
            <a:r>
              <a:rPr lang="en-US" dirty="0" smtClean="0"/>
              <a:t>Responsible &amp; Meaningful existence</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Therapeutic Process</a:t>
            </a:r>
            <a:endParaRPr lang="en-US" dirty="0"/>
          </a:p>
        </p:txBody>
      </p:sp>
      <p:sp>
        <p:nvSpPr>
          <p:cNvPr id="3" name="Content Placeholder 2"/>
          <p:cNvSpPr>
            <a:spLocks noGrp="1"/>
          </p:cNvSpPr>
          <p:nvPr>
            <p:ph sz="quarter" idx="1"/>
          </p:nvPr>
        </p:nvSpPr>
        <p:spPr>
          <a:xfrm>
            <a:off x="152400" y="1600200"/>
            <a:ext cx="8991600" cy="4953000"/>
          </a:xfrm>
        </p:spPr>
        <p:txBody>
          <a:bodyPr>
            <a:normAutofit fontScale="62500" lnSpcReduction="20000"/>
          </a:bodyPr>
          <a:lstStyle/>
          <a:p>
            <a:endParaRPr lang="en-US" dirty="0" smtClean="0"/>
          </a:p>
          <a:p>
            <a:pPr lvl="0"/>
            <a:r>
              <a:rPr lang="en-US" sz="3200" dirty="0" smtClean="0"/>
              <a:t>Doesn’t rely on techniques. However borrow techniques</a:t>
            </a:r>
          </a:p>
          <a:p>
            <a:pPr lvl="0"/>
            <a:r>
              <a:rPr lang="en-US" sz="3200" dirty="0" smtClean="0"/>
              <a:t>Certain themes that are part of human conditions</a:t>
            </a:r>
          </a:p>
          <a:p>
            <a:pPr lvl="0"/>
            <a:r>
              <a:rPr lang="en-US" sz="3200" dirty="0" smtClean="0"/>
              <a:t>Fully presence and reaction  right now</a:t>
            </a:r>
          </a:p>
          <a:p>
            <a:pPr lvl="0"/>
            <a:r>
              <a:rPr lang="en-US" sz="3200" dirty="0" smtClean="0"/>
              <a:t>In what ways are you living as fully as you might? How are you living a limited existence</a:t>
            </a:r>
          </a:p>
          <a:p>
            <a:pPr lvl="0"/>
            <a:r>
              <a:rPr lang="en-US" sz="3200" dirty="0" smtClean="0"/>
              <a:t>To what degree are you living by your own choices as opposed to living a life outline by others?</a:t>
            </a:r>
          </a:p>
          <a:p>
            <a:pPr lvl="0"/>
            <a:r>
              <a:rPr lang="en-US" sz="3200" dirty="0" smtClean="0"/>
              <a:t>What choices have you made so far and how far these choices affected you?</a:t>
            </a:r>
          </a:p>
          <a:p>
            <a:pPr lvl="0"/>
            <a:r>
              <a:rPr lang="en-US" sz="3200" dirty="0" smtClean="0"/>
              <a:t>What are the choices you have now that create anxiety in you?</a:t>
            </a:r>
          </a:p>
          <a:p>
            <a:pPr lvl="0"/>
            <a:r>
              <a:rPr lang="en-US" sz="3200" dirty="0" smtClean="0"/>
              <a:t>What are some of the changes that you want to make and what is preventing them? ( Ruth’s Case)</a:t>
            </a:r>
          </a:p>
          <a:p>
            <a:pPr lvl="0"/>
            <a:r>
              <a:rPr lang="en-US" sz="3200" dirty="0" smtClean="0"/>
              <a:t>Opening the closed doors. Deterministic shackles that have kept someone psychologically bound</a:t>
            </a:r>
          </a:p>
          <a:p>
            <a:pPr lvl="0"/>
            <a:r>
              <a:rPr lang="en-US" sz="3200" dirty="0" smtClean="0"/>
              <a:t>Carving out her life. Look for alternatives for making her visions become real</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Therapeutic process ( Ruth)</a:t>
            </a:r>
            <a:endParaRPr lang="en-US" dirty="0"/>
          </a:p>
        </p:txBody>
      </p:sp>
      <p:sp>
        <p:nvSpPr>
          <p:cNvPr id="3" name="Content Placeholder 2"/>
          <p:cNvSpPr>
            <a:spLocks noGrp="1"/>
          </p:cNvSpPr>
          <p:nvPr>
            <p:ph sz="quarter" idx="1"/>
          </p:nvPr>
        </p:nvSpPr>
        <p:spPr>
          <a:xfrm>
            <a:off x="152400" y="1600200"/>
            <a:ext cx="8686800" cy="4495800"/>
          </a:xfrm>
        </p:spPr>
        <p:txBody>
          <a:bodyPr>
            <a:normAutofit fontScale="92500"/>
          </a:bodyPr>
          <a:lstStyle/>
          <a:p>
            <a:pPr lvl="0"/>
            <a:r>
              <a:rPr lang="en-US" dirty="0" smtClean="0"/>
              <a:t>Midlife crisis. Values that have little meaning, feelings of emptiness, fears about making wrong choices. Restructuring. Anxiety. Dissatisfactions. </a:t>
            </a:r>
          </a:p>
          <a:p>
            <a:pPr lvl="0"/>
            <a:r>
              <a:rPr lang="en-US" dirty="0" smtClean="0"/>
              <a:t>Finding new values: Religion (once married –married for life-Does not accept that position). Changes might lead to divorce or have positive impact on your relationship? Walk away from the marriage but I am scared who I would be without John (Husband)? John picked me when parents and church let off? Talking about reactions in the family but how do you want to be different?</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Existentialism</a:t>
            </a:r>
            <a:endParaRPr lang="en-US" dirty="0"/>
          </a:p>
        </p:txBody>
      </p:sp>
      <p:sp>
        <p:nvSpPr>
          <p:cNvPr id="3" name="Content Placeholder 2"/>
          <p:cNvSpPr>
            <a:spLocks noGrp="1"/>
          </p:cNvSpPr>
          <p:nvPr>
            <p:ph sz="quarter" idx="1"/>
          </p:nvPr>
        </p:nvSpPr>
        <p:spPr/>
        <p:txBody>
          <a:bodyPr>
            <a:normAutofit fontScale="62500" lnSpcReduction="20000"/>
          </a:bodyPr>
          <a:lstStyle/>
          <a:p>
            <a:r>
              <a:rPr lang="en-GB" dirty="0" smtClean="0"/>
              <a:t>Viktor </a:t>
            </a:r>
            <a:r>
              <a:rPr lang="en-GB" dirty="0" err="1" smtClean="0"/>
              <a:t>Frankle</a:t>
            </a:r>
            <a:r>
              <a:rPr lang="en-GB" dirty="0" smtClean="0"/>
              <a:t> (1905)</a:t>
            </a:r>
          </a:p>
          <a:p>
            <a:r>
              <a:rPr lang="en-GB" dirty="0" smtClean="0"/>
              <a:t>1942-1945  - Prisoner in Nazi concentration Camps ( Parents, brother, wife and children died)</a:t>
            </a:r>
          </a:p>
          <a:p>
            <a:r>
              <a:rPr lang="en-GB" dirty="0" smtClean="0"/>
              <a:t>Experiences in a constructive way # dampen the spirits </a:t>
            </a:r>
          </a:p>
          <a:p>
            <a:r>
              <a:rPr lang="en-GB" dirty="0" smtClean="0"/>
              <a:t>1940s – </a:t>
            </a:r>
            <a:r>
              <a:rPr lang="en-GB" dirty="0" err="1" smtClean="0"/>
              <a:t>Ellenora</a:t>
            </a:r>
            <a:r>
              <a:rPr lang="en-GB" dirty="0" smtClean="0"/>
              <a:t> </a:t>
            </a:r>
          </a:p>
          <a:p>
            <a:r>
              <a:rPr lang="en-GB" dirty="0" smtClean="0"/>
              <a:t>MD &amp; Ph D – university of Vienna</a:t>
            </a:r>
          </a:p>
          <a:p>
            <a:r>
              <a:rPr lang="en-GB" dirty="0" smtClean="0"/>
              <a:t>Book- Man’s search for Meaning </a:t>
            </a:r>
          </a:p>
          <a:p>
            <a:r>
              <a:rPr lang="en-GB" dirty="0" smtClean="0"/>
              <a:t>Love – greatest goal and Salvation through love </a:t>
            </a:r>
          </a:p>
          <a:p>
            <a:r>
              <a:rPr lang="en-GB" dirty="0" smtClean="0"/>
              <a:t>Everything could be taken away but not </a:t>
            </a:r>
          </a:p>
          <a:p>
            <a:r>
              <a:rPr lang="en-GB" dirty="0" smtClean="0"/>
              <a:t>“ Last of human freedoms – to choose one’s attitudes in any given set of situations, to choose one’s own way” – </a:t>
            </a:r>
          </a:p>
          <a:p>
            <a:r>
              <a:rPr lang="en-GB" dirty="0" smtClean="0"/>
              <a:t>Searching for meaning and purpose </a:t>
            </a:r>
          </a:p>
          <a:p>
            <a:r>
              <a:rPr lang="en-GB" dirty="0" smtClean="0"/>
              <a:t>Discover through actions and deeds by experiencing a value like  love or achievements through work) and by suffering </a:t>
            </a:r>
          </a:p>
          <a:p>
            <a:r>
              <a:rPr lang="en-GB" dirty="0" smtClean="0"/>
              <a:t>Many Theorists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Therapeutic process ( Ruth)</a:t>
            </a:r>
            <a:endParaRPr lang="en-US" dirty="0"/>
          </a:p>
        </p:txBody>
      </p:sp>
      <p:sp>
        <p:nvSpPr>
          <p:cNvPr id="3" name="Content Placeholder 2"/>
          <p:cNvSpPr>
            <a:spLocks noGrp="1"/>
          </p:cNvSpPr>
          <p:nvPr>
            <p:ph sz="quarter" idx="1"/>
          </p:nvPr>
        </p:nvSpPr>
        <p:spPr/>
        <p:txBody>
          <a:bodyPr>
            <a:normAutofit fontScale="85000" lnSpcReduction="20000"/>
          </a:bodyPr>
          <a:lstStyle/>
          <a:p>
            <a:pPr lvl="0"/>
            <a:r>
              <a:rPr lang="en-US" dirty="0" smtClean="0"/>
              <a:t>Dealing with Anxiety: Whenever she thinks of changing. Being Stuck. Waking up at midnight, in cold sweats, trouble breathing, heart pounding. Worry of dying. All is not well. Anxiety as a negative thing. May be a possibility of a new starting point of her life. Increased awareness of her freedom and her sense of responsibility.</a:t>
            </a:r>
          </a:p>
          <a:p>
            <a:pPr lvl="0"/>
            <a:r>
              <a:rPr lang="en-US" dirty="0" smtClean="0"/>
              <a:t>Exploring the meaning of death: What I want from life before I die? Die as a sinner, go to hell for eternity. Think and talk about areas that not lived fully in life? Dead- Fun, Sexuality? Examine the quality of life? Not allowed her spirit to die&gt; Old values have died not found new ones. Deadness as a precondition for her rebirth. Experiencing and Expressing- how she wants to live?</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Outcome of Therapy </a:t>
            </a:r>
            <a:endParaRPr lang="en-US" dirty="0"/>
          </a:p>
        </p:txBody>
      </p:sp>
      <p:sp>
        <p:nvSpPr>
          <p:cNvPr id="3" name="Content Placeholder 2"/>
          <p:cNvSpPr>
            <a:spLocks noGrp="1"/>
          </p:cNvSpPr>
          <p:nvPr>
            <p:ph sz="quarter" idx="1"/>
          </p:nvPr>
        </p:nvSpPr>
        <p:spPr/>
        <p:txBody>
          <a:bodyPr>
            <a:normAutofit fontScale="77500" lnSpcReduction="20000"/>
          </a:bodyPr>
          <a:lstStyle/>
          <a:p>
            <a:pPr lvl="0"/>
            <a:r>
              <a:rPr lang="en-US" dirty="0" smtClean="0"/>
              <a:t>No absolute answers outside of herself</a:t>
            </a:r>
          </a:p>
          <a:p>
            <a:pPr lvl="0"/>
            <a:r>
              <a:rPr lang="en-US" dirty="0" smtClean="0"/>
              <a:t>Open discussions</a:t>
            </a:r>
          </a:p>
          <a:p>
            <a:pPr lvl="0"/>
            <a:r>
              <a:rPr lang="en-US" dirty="0" smtClean="0"/>
              <a:t>How we experience each other in therapy is a new experience</a:t>
            </a:r>
          </a:p>
          <a:p>
            <a:pPr lvl="0"/>
            <a:r>
              <a:rPr lang="en-US" dirty="0" smtClean="0"/>
              <a:t>Being direct with the therapist</a:t>
            </a:r>
          </a:p>
          <a:p>
            <a:pPr lvl="0"/>
            <a:r>
              <a:rPr lang="en-US" dirty="0" smtClean="0"/>
              <a:t>Turn the other cheek-How often?</a:t>
            </a:r>
          </a:p>
          <a:p>
            <a:pPr lvl="0"/>
            <a:r>
              <a:rPr lang="en-US" dirty="0" smtClean="0"/>
              <a:t>Occasions that put her needs last and choose to be the giver to other. Specific situations that she fails to be assertive?</a:t>
            </a:r>
          </a:p>
          <a:p>
            <a:pPr lvl="0"/>
            <a:r>
              <a:rPr lang="en-US" dirty="0" smtClean="0"/>
              <a:t>Self observation process. Not to eliminate therapy but to help understand what it means. Anxiety is a signal. How does she deal? Creation of new identity</a:t>
            </a:r>
          </a:p>
          <a:p>
            <a:pPr lvl="0"/>
            <a:r>
              <a:rPr lang="en-US" dirty="0" smtClean="0"/>
              <a:t>She has a choice to make in spite of uncertainties and accompanying anxiety. Still have to act by making choices and then living with the consequences. She has a choice to continue therapy or terminate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Rollo May (1909-1994)</a:t>
            </a:r>
            <a:endParaRPr lang="en-US" dirty="0"/>
          </a:p>
        </p:txBody>
      </p:sp>
      <p:sp>
        <p:nvSpPr>
          <p:cNvPr id="3" name="Content Placeholder 2"/>
          <p:cNvSpPr>
            <a:spLocks noGrp="1"/>
          </p:cNvSpPr>
          <p:nvPr>
            <p:ph sz="quarter" idx="1"/>
          </p:nvPr>
        </p:nvSpPr>
        <p:spPr/>
        <p:txBody>
          <a:bodyPr>
            <a:normAutofit fontScale="55000" lnSpcReduction="20000"/>
          </a:bodyPr>
          <a:lstStyle/>
          <a:p>
            <a:r>
              <a:rPr lang="en-GB" dirty="0" smtClean="0"/>
              <a:t>Lived in Ohio and then to Michigan </a:t>
            </a:r>
          </a:p>
          <a:p>
            <a:r>
              <a:rPr lang="en-GB" dirty="0" smtClean="0"/>
              <a:t>Struggles in life with two failed marriages </a:t>
            </a:r>
          </a:p>
          <a:p>
            <a:r>
              <a:rPr lang="en-GB" dirty="0" smtClean="0"/>
              <a:t>Greek civilization and later joined Alfred Adler </a:t>
            </a:r>
          </a:p>
          <a:p>
            <a:r>
              <a:rPr lang="en-GB" dirty="0" smtClean="0"/>
              <a:t>During his Ph D-  Tuberculosis </a:t>
            </a:r>
          </a:p>
          <a:p>
            <a:r>
              <a:rPr lang="en-GB" dirty="0" smtClean="0"/>
              <a:t>Book- The Meaning of Anxiety ( 1950)</a:t>
            </a:r>
          </a:p>
          <a:p>
            <a:r>
              <a:rPr lang="en-GB" dirty="0" smtClean="0"/>
              <a:t>Book – Love and will </a:t>
            </a:r>
          </a:p>
          <a:p>
            <a:r>
              <a:rPr lang="en-GB" dirty="0" smtClean="0"/>
              <a:t>Questions Western attitude towards Sex and marriage </a:t>
            </a:r>
          </a:p>
          <a:p>
            <a:r>
              <a:rPr lang="en-GB" dirty="0" smtClean="0"/>
              <a:t>Greatest personal influence  was- German Philosopher Paul Tillich ( Courage to be , 1952)</a:t>
            </a:r>
          </a:p>
          <a:p>
            <a:r>
              <a:rPr lang="en-GB" dirty="0" smtClean="0"/>
              <a:t>Psychotherapy is - Problems of being not problem solving </a:t>
            </a:r>
          </a:p>
          <a:p>
            <a:r>
              <a:rPr lang="en-GB" dirty="0" smtClean="0"/>
              <a:t>Sex &amp; intimacy, growing old , facing death</a:t>
            </a:r>
          </a:p>
          <a:p>
            <a:r>
              <a:rPr lang="en-GB" dirty="0" smtClean="0"/>
              <a:t>Real challenge is – Face life when one is alone </a:t>
            </a:r>
          </a:p>
          <a:p>
            <a:r>
              <a:rPr lang="en-GB" dirty="0" smtClean="0"/>
              <a:t>Individualism  should have a social interest ( Alfred Adler)</a:t>
            </a:r>
          </a:p>
          <a:p>
            <a:r>
              <a:rPr lang="en-GB" dirty="0" smtClean="0"/>
              <a:t>Too much concern about self and little about the society </a:t>
            </a:r>
          </a:p>
          <a:p>
            <a:r>
              <a:rPr lang="en-GB" dirty="0" smtClean="0"/>
              <a:t>If individuals are grounded on higher values then therapists will be out of business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ET</a:t>
            </a:r>
            <a:endParaRPr lang="en-US" dirty="0"/>
          </a:p>
        </p:txBody>
      </p:sp>
      <p:sp>
        <p:nvSpPr>
          <p:cNvPr id="3" name="Content Placeholder 2"/>
          <p:cNvSpPr>
            <a:spLocks noGrp="1"/>
          </p:cNvSpPr>
          <p:nvPr>
            <p:ph sz="quarter" idx="1"/>
          </p:nvPr>
        </p:nvSpPr>
        <p:spPr/>
        <p:txBody>
          <a:bodyPr>
            <a:normAutofit fontScale="70000" lnSpcReduction="20000"/>
          </a:bodyPr>
          <a:lstStyle/>
          <a:p>
            <a:r>
              <a:rPr lang="en-GB" dirty="0" smtClean="0"/>
              <a:t>Philosophical approach </a:t>
            </a:r>
          </a:p>
          <a:p>
            <a:r>
              <a:rPr lang="en-GB" dirty="0" smtClean="0"/>
              <a:t>No techniques / No specific models </a:t>
            </a:r>
          </a:p>
          <a:p>
            <a:r>
              <a:rPr lang="en-GB" dirty="0" smtClean="0"/>
              <a:t>Existential ideas </a:t>
            </a:r>
          </a:p>
          <a:p>
            <a:r>
              <a:rPr lang="en-GB" dirty="0" smtClean="0"/>
              <a:t>Rejects deterministic view of human nature ( CPA &amp; Radical behaviourism)</a:t>
            </a:r>
          </a:p>
          <a:p>
            <a:r>
              <a:rPr lang="en-GB" dirty="0" smtClean="0"/>
              <a:t>CPS- Freedom restricted by unconscious forces</a:t>
            </a:r>
          </a:p>
          <a:p>
            <a:r>
              <a:rPr lang="en-GB" dirty="0" smtClean="0"/>
              <a:t>RB- Freedom restricted by sociocultural conditioning </a:t>
            </a:r>
          </a:p>
          <a:p>
            <a:r>
              <a:rPr lang="en-GB" dirty="0" smtClean="0"/>
              <a:t>ET- Freedom to choose what to make of the circumstances </a:t>
            </a:r>
          </a:p>
          <a:p>
            <a:r>
              <a:rPr lang="en-GB" dirty="0" smtClean="0"/>
              <a:t>We are free and responsible for our choices and actions </a:t>
            </a:r>
          </a:p>
          <a:p>
            <a:r>
              <a:rPr lang="en-GB" dirty="0" smtClean="0"/>
              <a:t>Who is the author of life? VVV</a:t>
            </a:r>
          </a:p>
          <a:p>
            <a:r>
              <a:rPr lang="en-GB" dirty="0" smtClean="0"/>
              <a:t>Premise – We are not the victims of the circumstances </a:t>
            </a:r>
          </a:p>
          <a:p>
            <a:r>
              <a:rPr lang="en-GB" dirty="0" smtClean="0"/>
              <a:t>ET- Not to cure people like the medical model </a:t>
            </a:r>
          </a:p>
          <a:p>
            <a:r>
              <a:rPr lang="en-GB" dirty="0" smtClean="0"/>
              <a:t>Clients are viewed as sick of life / awkward at living  </a:t>
            </a:r>
            <a:endParaRPr lang="en-US" dirty="0" smtClean="0"/>
          </a:p>
          <a:p>
            <a:r>
              <a:rPr lang="en-GB" dirty="0" smtClean="0"/>
              <a:t>Process of searching for value and meaning in life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ET</a:t>
            </a:r>
            <a:endParaRPr lang="en-US" dirty="0"/>
          </a:p>
        </p:txBody>
      </p:sp>
      <p:sp>
        <p:nvSpPr>
          <p:cNvPr id="3" name="Content Placeholder 2"/>
          <p:cNvSpPr>
            <a:spLocks noGrp="1"/>
          </p:cNvSpPr>
          <p:nvPr>
            <p:ph sz="quarter" idx="1"/>
          </p:nvPr>
        </p:nvSpPr>
        <p:spPr/>
        <p:txBody>
          <a:bodyPr>
            <a:normAutofit fontScale="92500" lnSpcReduction="10000"/>
          </a:bodyPr>
          <a:lstStyle/>
          <a:p>
            <a:r>
              <a:rPr lang="en-GB" dirty="0" smtClean="0"/>
              <a:t>Many streams ( Not founded by any one person) </a:t>
            </a:r>
          </a:p>
          <a:p>
            <a:r>
              <a:rPr lang="en-GB" dirty="0" smtClean="0"/>
              <a:t>Facing loneliness &amp; anxiety </a:t>
            </a:r>
          </a:p>
          <a:p>
            <a:r>
              <a:rPr lang="en-GB" dirty="0" smtClean="0"/>
              <a:t>Victor </a:t>
            </a:r>
            <a:r>
              <a:rPr lang="en-GB" dirty="0" err="1" smtClean="0"/>
              <a:t>Frankle</a:t>
            </a:r>
            <a:r>
              <a:rPr lang="en-GB" dirty="0" smtClean="0"/>
              <a:t>: Followed Freud. Fond of quoting </a:t>
            </a:r>
            <a:r>
              <a:rPr lang="en-GB" dirty="0" err="1" smtClean="0"/>
              <a:t>Nietzsch</a:t>
            </a:r>
            <a:r>
              <a:rPr lang="en-GB" dirty="0" smtClean="0"/>
              <a:t>: “ He who has a why to live  for can bear with almost any how”</a:t>
            </a:r>
          </a:p>
          <a:p>
            <a:r>
              <a:rPr lang="en-GB" dirty="0" err="1" smtClean="0"/>
              <a:t>Logotherapy</a:t>
            </a:r>
            <a:r>
              <a:rPr lang="en-GB" dirty="0" smtClean="0"/>
              <a:t>- Therapy through meaning </a:t>
            </a:r>
          </a:p>
          <a:p>
            <a:r>
              <a:rPr lang="en-GB" dirty="0" smtClean="0"/>
              <a:t>Means to love but often has no </a:t>
            </a:r>
            <a:r>
              <a:rPr lang="en-GB" dirty="0" err="1" smtClean="0"/>
              <a:t>menaing</a:t>
            </a:r>
            <a:r>
              <a:rPr lang="en-GB" dirty="0" smtClean="0"/>
              <a:t> to live for </a:t>
            </a:r>
          </a:p>
          <a:p>
            <a:r>
              <a:rPr lang="en-GB" dirty="0" smtClean="0"/>
              <a:t>Existential </a:t>
            </a:r>
            <a:r>
              <a:rPr lang="en-GB" dirty="0" err="1" smtClean="0"/>
              <a:t>Vaccum</a:t>
            </a:r>
            <a:endParaRPr lang="en-GB" dirty="0" smtClean="0"/>
          </a:p>
          <a:p>
            <a:r>
              <a:rPr lang="en-GB" dirty="0" smtClean="0"/>
              <a:t>May: Existence : A new dimension in psychiatry and psychology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ET</a:t>
            </a:r>
            <a:endParaRPr lang="en-US" dirty="0"/>
          </a:p>
        </p:txBody>
      </p:sp>
      <p:sp>
        <p:nvSpPr>
          <p:cNvPr id="3" name="Content Placeholder 2"/>
          <p:cNvSpPr>
            <a:spLocks noGrp="1"/>
          </p:cNvSpPr>
          <p:nvPr>
            <p:ph sz="quarter" idx="1"/>
          </p:nvPr>
        </p:nvSpPr>
        <p:spPr/>
        <p:txBody>
          <a:bodyPr>
            <a:normAutofit/>
          </a:bodyPr>
          <a:lstStyle/>
          <a:p>
            <a:r>
              <a:rPr lang="en-GB" dirty="0" smtClean="0"/>
              <a:t>James </a:t>
            </a:r>
            <a:r>
              <a:rPr lang="en-GB" dirty="0" err="1" smtClean="0"/>
              <a:t>Bugental</a:t>
            </a:r>
            <a:r>
              <a:rPr lang="en-GB" dirty="0" smtClean="0"/>
              <a:t> and Irving </a:t>
            </a:r>
            <a:r>
              <a:rPr lang="en-GB" dirty="0" err="1" smtClean="0"/>
              <a:t>Yalom</a:t>
            </a:r>
            <a:endParaRPr lang="en-GB" dirty="0" smtClean="0"/>
          </a:p>
          <a:p>
            <a:r>
              <a:rPr lang="en-GB" dirty="0" err="1" smtClean="0"/>
              <a:t>Bugental</a:t>
            </a:r>
            <a:r>
              <a:rPr lang="en-GB" dirty="0" smtClean="0"/>
              <a:t>- Art of the Psychotherapist (1987)</a:t>
            </a:r>
          </a:p>
          <a:p>
            <a:r>
              <a:rPr lang="en-GB" dirty="0" smtClean="0"/>
              <a:t>Therapy is entering deep in to the subjective world </a:t>
            </a:r>
          </a:p>
          <a:p>
            <a:r>
              <a:rPr lang="en-GB" dirty="0" smtClean="0"/>
              <a:t>Therapists should be in touch with phenomenological world </a:t>
            </a:r>
          </a:p>
          <a:p>
            <a:r>
              <a:rPr lang="en-GB" dirty="0" smtClean="0"/>
              <a:t>Examine, how they have answered their existential questions and challenge them to revise their answers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ET</a:t>
            </a:r>
            <a:endParaRPr lang="en-US" dirty="0"/>
          </a:p>
        </p:txBody>
      </p:sp>
      <p:sp>
        <p:nvSpPr>
          <p:cNvPr id="3" name="Content Placeholder 2"/>
          <p:cNvSpPr>
            <a:spLocks noGrp="1"/>
          </p:cNvSpPr>
          <p:nvPr>
            <p:ph sz="quarter" idx="1"/>
          </p:nvPr>
        </p:nvSpPr>
        <p:spPr/>
        <p:txBody>
          <a:bodyPr/>
          <a:lstStyle/>
          <a:p>
            <a:r>
              <a:rPr lang="en-GB" b="1" dirty="0" err="1" smtClean="0"/>
              <a:t>Yalom</a:t>
            </a:r>
            <a:endParaRPr lang="en-GB" b="1" dirty="0" smtClean="0"/>
          </a:p>
          <a:p>
            <a:r>
              <a:rPr lang="en-GB" dirty="0" smtClean="0"/>
              <a:t>Death , Freedom, existential isolation and meaninglessness </a:t>
            </a:r>
          </a:p>
          <a:p>
            <a:r>
              <a:rPr lang="en-GB" dirty="0" smtClean="0"/>
              <a:t>Existential Psychotherapy ( 1980)</a:t>
            </a:r>
          </a:p>
          <a:p>
            <a:r>
              <a:rPr lang="en-GB" dirty="0" smtClean="0"/>
              <a:t>Many theories employ existential themes </a:t>
            </a:r>
          </a:p>
          <a:p>
            <a:r>
              <a:rPr lang="en-GB" dirty="0" smtClean="0"/>
              <a:t>Four ultimate concerns , which constitute the heart of psychodynamics, have enormous relevance to clinical work</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concepts</a:t>
            </a:r>
            <a:endParaRPr lang="en-US" dirty="0"/>
          </a:p>
        </p:txBody>
      </p:sp>
      <p:sp>
        <p:nvSpPr>
          <p:cNvPr id="3" name="Content Placeholder 2"/>
          <p:cNvSpPr>
            <a:spLocks noGrp="1"/>
          </p:cNvSpPr>
          <p:nvPr>
            <p:ph sz="quarter" idx="1"/>
          </p:nvPr>
        </p:nvSpPr>
        <p:spPr/>
        <p:txBody>
          <a:bodyPr>
            <a:normAutofit fontScale="92500" lnSpcReduction="20000"/>
          </a:bodyPr>
          <a:lstStyle/>
          <a:p>
            <a:r>
              <a:rPr lang="en-GB" dirty="0" smtClean="0"/>
              <a:t>What makes men and women human beings </a:t>
            </a:r>
          </a:p>
          <a:p>
            <a:r>
              <a:rPr lang="en-GB" dirty="0" smtClean="0"/>
              <a:t>Current focus on clients who feel alone in this world and face anxiety in this world</a:t>
            </a:r>
          </a:p>
          <a:p>
            <a:r>
              <a:rPr lang="en-GB" dirty="0" smtClean="0"/>
              <a:t>Significance is never fixed </a:t>
            </a:r>
          </a:p>
          <a:p>
            <a:r>
              <a:rPr lang="en-GB" dirty="0" smtClean="0"/>
              <a:t>Continually recreate ourselves through our projects </a:t>
            </a:r>
          </a:p>
          <a:p>
            <a:r>
              <a:rPr lang="en-GB" dirty="0" smtClean="0"/>
              <a:t>Continually question ourselves, others and world</a:t>
            </a:r>
          </a:p>
          <a:p>
            <a:r>
              <a:rPr lang="en-GB" dirty="0" smtClean="0"/>
              <a:t>Who am I ?</a:t>
            </a:r>
          </a:p>
          <a:p>
            <a:r>
              <a:rPr lang="en-GB" dirty="0" smtClean="0"/>
              <a:t>Who have I been?</a:t>
            </a:r>
          </a:p>
          <a:p>
            <a:r>
              <a:rPr lang="en-GB" dirty="0" smtClean="0"/>
              <a:t>Whom can I become?</a:t>
            </a:r>
          </a:p>
          <a:p>
            <a:r>
              <a:rPr lang="en-GB" dirty="0" smtClean="0"/>
              <a:t>Where am I going?</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Basic human dimensions – six propositions</a:t>
            </a:r>
            <a:endParaRPr lang="en-US" dirty="0"/>
          </a:p>
        </p:txBody>
      </p:sp>
      <p:sp>
        <p:nvSpPr>
          <p:cNvPr id="3" name="Content Placeholder 2"/>
          <p:cNvSpPr>
            <a:spLocks noGrp="1"/>
          </p:cNvSpPr>
          <p:nvPr>
            <p:ph sz="quarter" idx="1"/>
          </p:nvPr>
        </p:nvSpPr>
        <p:spPr/>
        <p:txBody>
          <a:bodyPr>
            <a:normAutofit fontScale="85000" lnSpcReduction="20000"/>
          </a:bodyPr>
          <a:lstStyle/>
          <a:p>
            <a:r>
              <a:rPr lang="en-GB" dirty="0" smtClean="0"/>
              <a:t>1. The capacity for self awareness</a:t>
            </a:r>
          </a:p>
          <a:p>
            <a:r>
              <a:rPr lang="en-GB" dirty="0" smtClean="0"/>
              <a:t>We are finite , potential to take act or not to act</a:t>
            </a:r>
          </a:p>
          <a:p>
            <a:r>
              <a:rPr lang="en-GB" dirty="0" smtClean="0"/>
              <a:t>We choose and we create our destiny </a:t>
            </a:r>
          </a:p>
          <a:p>
            <a:r>
              <a:rPr lang="en-GB" dirty="0" smtClean="0"/>
              <a:t>Meaning is not bestowed on us, we work for it </a:t>
            </a:r>
          </a:p>
          <a:p>
            <a:r>
              <a:rPr lang="en-GB" dirty="0" smtClean="0"/>
              <a:t>Existential anxiety is part of our freedom and it makes us responsible </a:t>
            </a:r>
          </a:p>
          <a:p>
            <a:r>
              <a:rPr lang="en-GB" dirty="0" smtClean="0"/>
              <a:t>Subject to loneliness, guilt, emptiness and meaninglessness</a:t>
            </a:r>
          </a:p>
          <a:p>
            <a:r>
              <a:rPr lang="en-GB" dirty="0" smtClean="0"/>
              <a:t>We are basically alone, yet we have an opportunity to relate to other beings </a:t>
            </a:r>
          </a:p>
          <a:p>
            <a:r>
              <a:rPr lang="en-GB" dirty="0" smtClean="0"/>
              <a:t>( Walking on the hall way- with many doors)</a:t>
            </a:r>
          </a:p>
          <a:p>
            <a:r>
              <a:rPr lang="en-GB" dirty="0" smtClean="0"/>
              <a:t>Prisoners of the past</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152</TotalTime>
  <Words>2036</Words>
  <Application>Microsoft Office PowerPoint</Application>
  <PresentationFormat>On-screen Show (4:3)</PresentationFormat>
  <Paragraphs>189</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Median</vt:lpstr>
      <vt:lpstr>Existentialism</vt:lpstr>
      <vt:lpstr>Existentialism</vt:lpstr>
      <vt:lpstr>Rollo May (1909-1994)</vt:lpstr>
      <vt:lpstr>ET</vt:lpstr>
      <vt:lpstr>ET</vt:lpstr>
      <vt:lpstr>ET</vt:lpstr>
      <vt:lpstr>ET</vt:lpstr>
      <vt:lpstr>Key concepts</vt:lpstr>
      <vt:lpstr>Basic human dimensions – six propositions</vt:lpstr>
      <vt:lpstr>2. Freedom and Responsibility </vt:lpstr>
      <vt:lpstr>3. Striving for Identity and Relationship to others </vt:lpstr>
      <vt:lpstr>4. The search for meaning</vt:lpstr>
      <vt:lpstr>5.Anxiety as a condition of living</vt:lpstr>
      <vt:lpstr>6.Awareness of death and nonbeing </vt:lpstr>
      <vt:lpstr>Initial Assessment (Ruth) </vt:lpstr>
      <vt:lpstr>Slide 16</vt:lpstr>
      <vt:lpstr>Goals of therapy</vt:lpstr>
      <vt:lpstr>Therapeutic Process</vt:lpstr>
      <vt:lpstr>Therapeutic process ( Ruth)</vt:lpstr>
      <vt:lpstr>Therapeutic process ( Ruth)</vt:lpstr>
      <vt:lpstr>Outcome of Therapy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Existentialism</dc:title>
  <dc:creator>ADMIN</dc:creator>
  <cp:lastModifiedBy>ADMIN</cp:lastModifiedBy>
  <cp:revision>25</cp:revision>
  <dcterms:created xsi:type="dcterms:W3CDTF">2006-08-16T00:00:00Z</dcterms:created>
  <dcterms:modified xsi:type="dcterms:W3CDTF">2024-09-03T14:43:51Z</dcterms:modified>
</cp:coreProperties>
</file>